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35763" cy="9866313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A7E68-7D32-4C11-985B-661AA7F5DE49}" type="doc">
      <dgm:prSet loTypeId="urn:microsoft.com/office/officeart/2005/8/layout/vList5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1E3C6716-D6C0-4A1A-B8F3-13B29B062CC2}">
      <dgm:prSet custT="1"/>
      <dgm:spPr/>
      <dgm:t>
        <a:bodyPr/>
        <a:lstStyle/>
        <a:p>
          <a:pPr rtl="0"/>
          <a:r>
            <a:rPr lang="uk-UA" sz="1800" b="1" dirty="0">
              <a:latin typeface="Arial" panose="020B0604020202020204" pitchFamily="34" charset="0"/>
              <a:cs typeface="Arial" panose="020B0604020202020204" pitchFamily="34" charset="0"/>
            </a:rPr>
            <a:t>В СВОЇЙ РОБОТІ МИ СТИКАЄМОСЬ ТА ПРАЦЮЄМО З НАСТУПНИМИ РИЗИКАМИ: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30865-A94F-4B20-9EA3-E62EC06F9172}" type="parTrans" cxnId="{59B38C46-4BBC-4764-ABCE-7223EF0616A1}">
      <dgm:prSet/>
      <dgm:spPr/>
      <dgm:t>
        <a:bodyPr/>
        <a:lstStyle/>
        <a:p>
          <a:endParaRPr lang="ru-RU"/>
        </a:p>
      </dgm:t>
    </dgm:pt>
    <dgm:pt modelId="{FC7CE02E-026C-4CC5-94F0-78A83006F21A}" type="sibTrans" cxnId="{59B38C46-4BBC-4764-ABCE-7223EF0616A1}">
      <dgm:prSet/>
      <dgm:spPr/>
      <dgm:t>
        <a:bodyPr/>
        <a:lstStyle/>
        <a:p>
          <a:endParaRPr lang="ru-RU"/>
        </a:p>
      </dgm:t>
    </dgm:pt>
    <dgm:pt modelId="{AE4F02BF-A8E1-42CA-8A25-1D7BFF88A8D7}">
      <dgm:prSet custT="1"/>
      <dgm:spPr/>
      <dgm:t>
        <a:bodyPr/>
        <a:lstStyle/>
        <a:p>
          <a:pPr algn="l" rtl="0"/>
          <a:r>
            <a:rPr lang="uk-UA" sz="1300" dirty="0" smtClean="0">
              <a:latin typeface="Arial" panose="020B0604020202020204" pitchFamily="34" charset="0"/>
              <a:cs typeface="Arial" panose="020B0604020202020204" pitchFamily="34" charset="0"/>
            </a:rPr>
            <a:t>Іншими ризиками, які притаманні та виникають в процесі діяльності кожного учасника групи та </a:t>
          </a:r>
          <a:r>
            <a:rPr lang="uk-UA" sz="1300" dirty="0">
              <a:latin typeface="Arial" panose="020B0604020202020204" pitchFamily="34" charset="0"/>
              <a:cs typeface="Arial" panose="020B0604020202020204" pitchFamily="34" charset="0"/>
            </a:rPr>
            <a:t>можуть вплинути безпосередньо на можливість діяльності </a:t>
          </a:r>
          <a:r>
            <a:rPr lang="uk-UA" sz="1300" dirty="0" smtClean="0">
              <a:latin typeface="Arial" panose="020B0604020202020204" pitchFamily="34" charset="0"/>
              <a:cs typeface="Arial" panose="020B0604020202020204" pitchFamily="34" charset="0"/>
            </a:rPr>
            <a:t>групи/учасника групи;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A66F0-FCFE-4122-A855-D9CBFDDEEC23}" type="parTrans" cxnId="{0C419EF7-5AAD-4627-BB7A-D91152D14570}">
      <dgm:prSet/>
      <dgm:spPr/>
      <dgm:t>
        <a:bodyPr/>
        <a:lstStyle/>
        <a:p>
          <a:endParaRPr lang="ru-RU"/>
        </a:p>
      </dgm:t>
    </dgm:pt>
    <dgm:pt modelId="{3E54E463-798F-4282-BD21-1D92410C013A}" type="sibTrans" cxnId="{0C419EF7-5AAD-4627-BB7A-D91152D14570}">
      <dgm:prSet/>
      <dgm:spPr/>
      <dgm:t>
        <a:bodyPr/>
        <a:lstStyle/>
        <a:p>
          <a:endParaRPr lang="ru-RU"/>
        </a:p>
      </dgm:t>
    </dgm:pt>
    <dgm:pt modelId="{5164B0F3-4ED9-49F1-97F9-62BCAC128673}">
      <dgm:prSet custT="1"/>
      <dgm:spPr/>
      <dgm:t>
        <a:bodyPr/>
        <a:lstStyle/>
        <a:p>
          <a:pPr algn="l" rtl="0"/>
          <a:r>
            <a:rPr lang="uk-UA" sz="1300" noProof="0" dirty="0" smtClean="0">
              <a:latin typeface="Arial" panose="020B0604020202020204" pitchFamily="34" charset="0"/>
              <a:cs typeface="Arial" panose="020B0604020202020204" pitchFamily="34" charset="0"/>
            </a:rPr>
            <a:t>ризиком учасника групи - ризик виникнення негативного впливу на фінансовий стан кожного учасника групи, викликаний погіршенням фінансового стану іншого учасника групи;</a:t>
          </a:r>
          <a:endParaRPr lang="uk-UA" sz="13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0C782-C04F-4808-B37D-C88EA52D0C83}" type="parTrans" cxnId="{6B3B63A1-5843-4F3C-A17C-F27B06802EE7}">
      <dgm:prSet/>
      <dgm:spPr/>
      <dgm:t>
        <a:bodyPr/>
        <a:lstStyle/>
        <a:p>
          <a:endParaRPr lang="ru-RU"/>
        </a:p>
      </dgm:t>
    </dgm:pt>
    <dgm:pt modelId="{486A56CD-367C-4A74-BC63-C312BDAE2C48}" type="sibTrans" cxnId="{6B3B63A1-5843-4F3C-A17C-F27B06802EE7}">
      <dgm:prSet/>
      <dgm:spPr/>
      <dgm:t>
        <a:bodyPr/>
        <a:lstStyle/>
        <a:p>
          <a:endParaRPr lang="ru-RU"/>
        </a:p>
      </dgm:t>
    </dgm:pt>
    <dgm:pt modelId="{D44D226A-02E1-4295-A35C-FD01F45EB61B}">
      <dgm:prSet custT="1"/>
      <dgm:spPr/>
      <dgm:t>
        <a:bodyPr/>
        <a:lstStyle/>
        <a:p>
          <a:pPr algn="l" rtl="0"/>
          <a:r>
            <a:rPr lang="uk-UA" sz="1300" noProof="0" dirty="0" smtClean="0">
              <a:latin typeface="Arial" panose="020B0604020202020204" pitchFamily="34" charset="0"/>
              <a:cs typeface="Arial" panose="020B0604020202020204" pitchFamily="34" charset="0"/>
            </a:rPr>
            <a:t>ризиком достатності регулятивного капіталу, який відображає  здатність учасників групи своєчасно і в повному обсязі розрахуватися за  своїми  зобов’язаннями, що  виникають в процесі операційної діяльності кожного учасника групи.</a:t>
          </a:r>
          <a:endParaRPr lang="uk-UA" sz="13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FA232-DFD2-440E-A215-4163ADD15779}" type="parTrans" cxnId="{0E1B4FBC-2E40-43C8-B54F-1B70A43629D6}">
      <dgm:prSet/>
      <dgm:spPr/>
      <dgm:t>
        <a:bodyPr/>
        <a:lstStyle/>
        <a:p>
          <a:endParaRPr lang="ru-RU"/>
        </a:p>
      </dgm:t>
    </dgm:pt>
    <dgm:pt modelId="{6E65728B-C94D-4558-A6B2-CD20E46F30AA}" type="sibTrans" cxnId="{0E1B4FBC-2E40-43C8-B54F-1B70A43629D6}">
      <dgm:prSet/>
      <dgm:spPr/>
      <dgm:t>
        <a:bodyPr/>
        <a:lstStyle/>
        <a:p>
          <a:endParaRPr lang="ru-RU"/>
        </a:p>
      </dgm:t>
    </dgm:pt>
    <dgm:pt modelId="{AF3AD582-99D3-4F5F-87D6-16D259AC99FA}">
      <dgm:prSet custT="1"/>
      <dgm:spPr/>
      <dgm:t>
        <a:bodyPr/>
        <a:lstStyle/>
        <a:p>
          <a:pPr algn="l"/>
          <a:r>
            <a:rPr lang="uk-UA" sz="1300" dirty="0" smtClean="0">
              <a:latin typeface="Arial" panose="020B0604020202020204" pitchFamily="34" charset="0"/>
              <a:cs typeface="Arial" panose="020B0604020202020204" pitchFamily="34" charset="0"/>
            </a:rPr>
            <a:t>операційними ризиками, які можуть призвести до виникнення збитків або недоотримання доходів унаслідок недоліків внутрішніх процесів, дій персоналу чи третіх осіб, збоїв інформаційних систем або впливу зовнішніх факторів, включаючи шахрайство, з боку працівників або інших осіб НБФГ/Учасника Групи;</a:t>
          </a:r>
          <a:endParaRPr lang="uk-UA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1398C-B1AE-40E6-8F1A-97E68D237AC9}" type="parTrans" cxnId="{20A36396-6B3A-4D85-A87F-CBB647DA9583}">
      <dgm:prSet/>
      <dgm:spPr/>
      <dgm:t>
        <a:bodyPr/>
        <a:lstStyle/>
        <a:p>
          <a:endParaRPr lang="uk-UA"/>
        </a:p>
      </dgm:t>
    </dgm:pt>
    <dgm:pt modelId="{ED75E3F0-91D8-4E2F-89D4-F0CBF08E7200}" type="sibTrans" cxnId="{20A36396-6B3A-4D85-A87F-CBB647DA9583}">
      <dgm:prSet/>
      <dgm:spPr/>
      <dgm:t>
        <a:bodyPr/>
        <a:lstStyle/>
        <a:p>
          <a:endParaRPr lang="uk-UA"/>
        </a:p>
      </dgm:t>
    </dgm:pt>
    <dgm:pt modelId="{098CB627-75AF-48AF-A26F-C617A3C180AD}">
      <dgm:prSet custT="1"/>
      <dgm:spPr/>
      <dgm:t>
        <a:bodyPr/>
        <a:lstStyle/>
        <a:p>
          <a:pPr algn="l"/>
          <a:r>
            <a:rPr lang="uk-UA" sz="1300" dirty="0" smtClean="0">
              <a:latin typeface="Arial" panose="020B0604020202020204" pitchFamily="34" charset="0"/>
              <a:cs typeface="Arial" panose="020B0604020202020204" pitchFamily="34" charset="0"/>
            </a:rPr>
            <a:t>ризиком концентрації, який може призвести до </a:t>
          </a:r>
          <a:r>
            <a:rPr lang="uk-UA" sz="1300" dirty="0">
              <a:latin typeface="Arial" panose="020B0604020202020204" pitchFamily="34" charset="0"/>
              <a:cs typeface="Arial" panose="020B0604020202020204" pitchFamily="34" charset="0"/>
            </a:rPr>
            <a:t>понесення втрат, виникнення збитків або недоотримання запланованих доходів, </a:t>
          </a:r>
          <a:r>
            <a:rPr lang="uk-UA" sz="1300" dirty="0" smtClean="0">
              <a:latin typeface="Arial" panose="020B0604020202020204" pitchFamily="34" charset="0"/>
              <a:cs typeface="Arial" panose="020B0604020202020204" pitchFamily="34" charset="0"/>
            </a:rPr>
            <a:t>внаслідок </a:t>
          </a:r>
          <a:r>
            <a:rPr lang="uk-UA" sz="1300" dirty="0">
              <a:latin typeface="Arial" panose="020B0604020202020204" pitchFamily="34" charset="0"/>
              <a:cs typeface="Arial" panose="020B0604020202020204" pitchFamily="34" charset="0"/>
            </a:rPr>
            <a:t>нерівномірного скупчення активів, зобов’язань, операцій з контрагентами, інвестицій певної якості, галузевих ризиків, інших ризиків або їх поєднання;</a:t>
          </a:r>
        </a:p>
      </dgm:t>
    </dgm:pt>
    <dgm:pt modelId="{0D8A9202-E859-4BB8-AF3D-605726B97A0C}" type="parTrans" cxnId="{EAD9E303-6314-438D-B4A9-74B3370B3FE2}">
      <dgm:prSet/>
      <dgm:spPr/>
      <dgm:t>
        <a:bodyPr/>
        <a:lstStyle/>
        <a:p>
          <a:endParaRPr lang="uk-UA"/>
        </a:p>
      </dgm:t>
    </dgm:pt>
    <dgm:pt modelId="{9D1EC67D-8C7B-4F41-9839-6EBDEE71B6D1}" type="sibTrans" cxnId="{EAD9E303-6314-438D-B4A9-74B3370B3FE2}">
      <dgm:prSet/>
      <dgm:spPr/>
      <dgm:t>
        <a:bodyPr/>
        <a:lstStyle/>
        <a:p>
          <a:endParaRPr lang="uk-UA"/>
        </a:p>
      </dgm:t>
    </dgm:pt>
    <dgm:pt modelId="{0E7E956A-3DEF-4EA2-B6DC-161191ED4791}" type="pres">
      <dgm:prSet presAssocID="{27AA7E68-7D32-4C11-985B-661AA7F5D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5D28BA-0BCE-4604-A68F-C2F9806E1EEE}" type="pres">
      <dgm:prSet presAssocID="{1E3C6716-D6C0-4A1A-B8F3-13B29B062CC2}" presName="linNode" presStyleCnt="0"/>
      <dgm:spPr/>
    </dgm:pt>
    <dgm:pt modelId="{1F7C2C2A-AC08-4D14-976C-A79BC5E0D867}" type="pres">
      <dgm:prSet presAssocID="{1E3C6716-D6C0-4A1A-B8F3-13B29B062CC2}" presName="parentText" presStyleLbl="node1" presStyleIdx="0" presStyleCnt="6" custScaleX="2593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0B806-7DAB-499F-82C2-859D96F7CC7F}" type="pres">
      <dgm:prSet presAssocID="{FC7CE02E-026C-4CC5-94F0-78A83006F21A}" presName="sp" presStyleCnt="0"/>
      <dgm:spPr/>
    </dgm:pt>
    <dgm:pt modelId="{9F430A01-849C-4B68-834B-7FDE35692B51}" type="pres">
      <dgm:prSet presAssocID="{AE4F02BF-A8E1-42CA-8A25-1D7BFF88A8D7}" presName="linNode" presStyleCnt="0"/>
      <dgm:spPr/>
    </dgm:pt>
    <dgm:pt modelId="{C521C6DC-EEF1-492E-A7BC-195694EFC46F}" type="pres">
      <dgm:prSet presAssocID="{AE4F02BF-A8E1-42CA-8A25-1D7BFF88A8D7}" presName="parentText" presStyleLbl="node1" presStyleIdx="1" presStyleCnt="6" custScaleX="259303" custLinFactY="200000" custLinFactNeighborX="601" custLinFactNeighborY="2081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5F010-5309-4D2F-B7DB-5FD55007F628}" type="pres">
      <dgm:prSet presAssocID="{3E54E463-798F-4282-BD21-1D92410C013A}" presName="sp" presStyleCnt="0"/>
      <dgm:spPr/>
    </dgm:pt>
    <dgm:pt modelId="{C19D06A4-9B14-4248-9919-EA9AA526187A}" type="pres">
      <dgm:prSet presAssocID="{5164B0F3-4ED9-49F1-97F9-62BCAC128673}" presName="linNode" presStyleCnt="0"/>
      <dgm:spPr/>
    </dgm:pt>
    <dgm:pt modelId="{FBDF8B36-B5A8-40E8-9E7D-B79904BE2441}" type="pres">
      <dgm:prSet presAssocID="{5164B0F3-4ED9-49F1-97F9-62BCAC128673}" presName="parentText" presStyleLbl="node1" presStyleIdx="2" presStyleCnt="6" custScaleX="259303" custLinFactY="-8071" custLinFactNeighborX="8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6F4AB-51AE-4E8C-894D-F4D9F3787693}" type="pres">
      <dgm:prSet presAssocID="{486A56CD-367C-4A74-BC63-C312BDAE2C48}" presName="sp" presStyleCnt="0"/>
      <dgm:spPr/>
    </dgm:pt>
    <dgm:pt modelId="{5073AF46-4CC5-4051-B59F-7AEE17A14E9B}" type="pres">
      <dgm:prSet presAssocID="{D44D226A-02E1-4295-A35C-FD01F45EB61B}" presName="linNode" presStyleCnt="0"/>
      <dgm:spPr/>
    </dgm:pt>
    <dgm:pt modelId="{A435A564-0AC0-431E-8AF9-43EC9373C2D5}" type="pres">
      <dgm:prSet presAssocID="{D44D226A-02E1-4295-A35C-FD01F45EB61B}" presName="parentText" presStyleLbl="node1" presStyleIdx="3" presStyleCnt="6" custScaleX="259303" custLinFactY="-10254" custLinFactNeighborX="8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2FC3-22B4-4D3A-9AB0-36A0A6607F00}" type="pres">
      <dgm:prSet presAssocID="{6E65728B-C94D-4558-A6B2-CD20E46F30AA}" presName="sp" presStyleCnt="0"/>
      <dgm:spPr/>
    </dgm:pt>
    <dgm:pt modelId="{8322462B-CD21-4531-80D6-8C1D8B94484D}" type="pres">
      <dgm:prSet presAssocID="{AF3AD582-99D3-4F5F-87D6-16D259AC99FA}" presName="linNode" presStyleCnt="0"/>
      <dgm:spPr/>
    </dgm:pt>
    <dgm:pt modelId="{6275650D-179B-4ACE-9107-5FD847A66942}" type="pres">
      <dgm:prSet presAssocID="{AF3AD582-99D3-4F5F-87D6-16D259AC99FA}" presName="parentText" presStyleLbl="node1" presStyleIdx="4" presStyleCnt="6" custScaleX="259081" custLinFactY="-13172" custLinFactNeighborX="74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215770-EC24-4F6C-A678-AC369D925F6E}" type="pres">
      <dgm:prSet presAssocID="{ED75E3F0-91D8-4E2F-89D4-F0CBF08E7200}" presName="sp" presStyleCnt="0"/>
      <dgm:spPr/>
    </dgm:pt>
    <dgm:pt modelId="{588A4DA1-B1F6-47AA-8D08-46CC7EC0B5DB}" type="pres">
      <dgm:prSet presAssocID="{098CB627-75AF-48AF-A26F-C617A3C180AD}" presName="linNode" presStyleCnt="0"/>
      <dgm:spPr/>
    </dgm:pt>
    <dgm:pt modelId="{6D250634-01B8-438F-A4DB-1AB34A85C942}" type="pres">
      <dgm:prSet presAssocID="{098CB627-75AF-48AF-A26F-C617A3C180AD}" presName="parentText" presStyleLbl="node1" presStyleIdx="5" presStyleCnt="6" custScaleX="258866" custLinFactY="-14621" custLinFactNeighborX="8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8F6B3E4-946F-482D-B786-02630F856602}" type="presOf" srcId="{27AA7E68-7D32-4C11-985B-661AA7F5DE49}" destId="{0E7E956A-3DEF-4EA2-B6DC-161191ED4791}" srcOrd="0" destOrd="0" presId="urn:microsoft.com/office/officeart/2005/8/layout/vList5"/>
    <dgm:cxn modelId="{0C419EF7-5AAD-4627-BB7A-D91152D14570}" srcId="{27AA7E68-7D32-4C11-985B-661AA7F5DE49}" destId="{AE4F02BF-A8E1-42CA-8A25-1D7BFF88A8D7}" srcOrd="1" destOrd="0" parTransId="{004A66F0-FCFE-4122-A855-D9CBFDDEEC23}" sibTransId="{3E54E463-798F-4282-BD21-1D92410C013A}"/>
    <dgm:cxn modelId="{2BF5A291-5AFB-4BFF-9554-9CAF2046F6DA}" type="presOf" srcId="{1E3C6716-D6C0-4A1A-B8F3-13B29B062CC2}" destId="{1F7C2C2A-AC08-4D14-976C-A79BC5E0D867}" srcOrd="0" destOrd="0" presId="urn:microsoft.com/office/officeart/2005/8/layout/vList5"/>
    <dgm:cxn modelId="{EAD9E303-6314-438D-B4A9-74B3370B3FE2}" srcId="{27AA7E68-7D32-4C11-985B-661AA7F5DE49}" destId="{098CB627-75AF-48AF-A26F-C617A3C180AD}" srcOrd="5" destOrd="0" parTransId="{0D8A9202-E859-4BB8-AF3D-605726B97A0C}" sibTransId="{9D1EC67D-8C7B-4F41-9839-6EBDEE71B6D1}"/>
    <dgm:cxn modelId="{0F0DF23D-7493-450D-99BB-BBB4964A6530}" type="presOf" srcId="{098CB627-75AF-48AF-A26F-C617A3C180AD}" destId="{6D250634-01B8-438F-A4DB-1AB34A85C942}" srcOrd="0" destOrd="0" presId="urn:microsoft.com/office/officeart/2005/8/layout/vList5"/>
    <dgm:cxn modelId="{6B3B63A1-5843-4F3C-A17C-F27B06802EE7}" srcId="{27AA7E68-7D32-4C11-985B-661AA7F5DE49}" destId="{5164B0F3-4ED9-49F1-97F9-62BCAC128673}" srcOrd="2" destOrd="0" parTransId="{18E0C782-C04F-4808-B37D-C88EA52D0C83}" sibTransId="{486A56CD-367C-4A74-BC63-C312BDAE2C48}"/>
    <dgm:cxn modelId="{1E343109-31C7-4E93-802B-B24112CAA644}" type="presOf" srcId="{AE4F02BF-A8E1-42CA-8A25-1D7BFF88A8D7}" destId="{C521C6DC-EEF1-492E-A7BC-195694EFC46F}" srcOrd="0" destOrd="0" presId="urn:microsoft.com/office/officeart/2005/8/layout/vList5"/>
    <dgm:cxn modelId="{C6F884BB-7936-40B6-9274-1EA1BEE3B168}" type="presOf" srcId="{5164B0F3-4ED9-49F1-97F9-62BCAC128673}" destId="{FBDF8B36-B5A8-40E8-9E7D-B79904BE2441}" srcOrd="0" destOrd="0" presId="urn:microsoft.com/office/officeart/2005/8/layout/vList5"/>
    <dgm:cxn modelId="{9864D316-0780-44FF-B5AF-772ECA27DE43}" type="presOf" srcId="{D44D226A-02E1-4295-A35C-FD01F45EB61B}" destId="{A435A564-0AC0-431E-8AF9-43EC9373C2D5}" srcOrd="0" destOrd="0" presId="urn:microsoft.com/office/officeart/2005/8/layout/vList5"/>
    <dgm:cxn modelId="{E10FBA0A-E5BD-43B0-86AF-CCF31ABA91AA}" type="presOf" srcId="{AF3AD582-99D3-4F5F-87D6-16D259AC99FA}" destId="{6275650D-179B-4ACE-9107-5FD847A66942}" srcOrd="0" destOrd="0" presId="urn:microsoft.com/office/officeart/2005/8/layout/vList5"/>
    <dgm:cxn modelId="{0E1B4FBC-2E40-43C8-B54F-1B70A43629D6}" srcId="{27AA7E68-7D32-4C11-985B-661AA7F5DE49}" destId="{D44D226A-02E1-4295-A35C-FD01F45EB61B}" srcOrd="3" destOrd="0" parTransId="{3C7FA232-DFD2-440E-A215-4163ADD15779}" sibTransId="{6E65728B-C94D-4558-A6B2-CD20E46F30AA}"/>
    <dgm:cxn modelId="{59B38C46-4BBC-4764-ABCE-7223EF0616A1}" srcId="{27AA7E68-7D32-4C11-985B-661AA7F5DE49}" destId="{1E3C6716-D6C0-4A1A-B8F3-13B29B062CC2}" srcOrd="0" destOrd="0" parTransId="{D1D30865-A94F-4B20-9EA3-E62EC06F9172}" sibTransId="{FC7CE02E-026C-4CC5-94F0-78A83006F21A}"/>
    <dgm:cxn modelId="{20A36396-6B3A-4D85-A87F-CBB647DA9583}" srcId="{27AA7E68-7D32-4C11-985B-661AA7F5DE49}" destId="{AF3AD582-99D3-4F5F-87D6-16D259AC99FA}" srcOrd="4" destOrd="0" parTransId="{B461398C-B1AE-40E6-8F1A-97E68D237AC9}" sibTransId="{ED75E3F0-91D8-4E2F-89D4-F0CBF08E7200}"/>
    <dgm:cxn modelId="{BC6A3ECA-5D4B-439B-A75B-991FBB34AE16}" type="presParOf" srcId="{0E7E956A-3DEF-4EA2-B6DC-161191ED4791}" destId="{FB5D28BA-0BCE-4604-A68F-C2F9806E1EEE}" srcOrd="0" destOrd="0" presId="urn:microsoft.com/office/officeart/2005/8/layout/vList5"/>
    <dgm:cxn modelId="{E323C8B4-F1C2-4D19-9D6D-B12E61934D93}" type="presParOf" srcId="{FB5D28BA-0BCE-4604-A68F-C2F9806E1EEE}" destId="{1F7C2C2A-AC08-4D14-976C-A79BC5E0D867}" srcOrd="0" destOrd="0" presId="urn:microsoft.com/office/officeart/2005/8/layout/vList5"/>
    <dgm:cxn modelId="{33DC0D82-F513-4F4A-A695-A4BB1B80AD1B}" type="presParOf" srcId="{0E7E956A-3DEF-4EA2-B6DC-161191ED4791}" destId="{7760B806-7DAB-499F-82C2-859D96F7CC7F}" srcOrd="1" destOrd="0" presId="urn:microsoft.com/office/officeart/2005/8/layout/vList5"/>
    <dgm:cxn modelId="{C1E18C3B-8EAE-41B8-884F-E88870B2FD16}" type="presParOf" srcId="{0E7E956A-3DEF-4EA2-B6DC-161191ED4791}" destId="{9F430A01-849C-4B68-834B-7FDE35692B51}" srcOrd="2" destOrd="0" presId="urn:microsoft.com/office/officeart/2005/8/layout/vList5"/>
    <dgm:cxn modelId="{392BB0CB-619A-4EC8-B05B-92FE27E51D63}" type="presParOf" srcId="{9F430A01-849C-4B68-834B-7FDE35692B51}" destId="{C521C6DC-EEF1-492E-A7BC-195694EFC46F}" srcOrd="0" destOrd="0" presId="urn:microsoft.com/office/officeart/2005/8/layout/vList5"/>
    <dgm:cxn modelId="{2FF4BD09-5279-4E70-AF28-91589501539F}" type="presParOf" srcId="{0E7E956A-3DEF-4EA2-B6DC-161191ED4791}" destId="{D5F5F010-5309-4D2F-B7DB-5FD55007F628}" srcOrd="3" destOrd="0" presId="urn:microsoft.com/office/officeart/2005/8/layout/vList5"/>
    <dgm:cxn modelId="{0531DEB0-2159-4E34-AA8F-F3F5BE7AE7B7}" type="presParOf" srcId="{0E7E956A-3DEF-4EA2-B6DC-161191ED4791}" destId="{C19D06A4-9B14-4248-9919-EA9AA526187A}" srcOrd="4" destOrd="0" presId="urn:microsoft.com/office/officeart/2005/8/layout/vList5"/>
    <dgm:cxn modelId="{343FEB4D-79E9-4AA6-87FA-BE9DA820E091}" type="presParOf" srcId="{C19D06A4-9B14-4248-9919-EA9AA526187A}" destId="{FBDF8B36-B5A8-40E8-9E7D-B79904BE2441}" srcOrd="0" destOrd="0" presId="urn:microsoft.com/office/officeart/2005/8/layout/vList5"/>
    <dgm:cxn modelId="{50335F92-526E-4E88-A4AB-B9DAD1D2C7EE}" type="presParOf" srcId="{0E7E956A-3DEF-4EA2-B6DC-161191ED4791}" destId="{CA16F4AB-51AE-4E8C-894D-F4D9F3787693}" srcOrd="5" destOrd="0" presId="urn:microsoft.com/office/officeart/2005/8/layout/vList5"/>
    <dgm:cxn modelId="{481A20CC-9E48-4BB6-B27E-62526BCC9996}" type="presParOf" srcId="{0E7E956A-3DEF-4EA2-B6DC-161191ED4791}" destId="{5073AF46-4CC5-4051-B59F-7AEE17A14E9B}" srcOrd="6" destOrd="0" presId="urn:microsoft.com/office/officeart/2005/8/layout/vList5"/>
    <dgm:cxn modelId="{5DEA2C41-6B5F-40E9-BACE-ADE04E641871}" type="presParOf" srcId="{5073AF46-4CC5-4051-B59F-7AEE17A14E9B}" destId="{A435A564-0AC0-431E-8AF9-43EC9373C2D5}" srcOrd="0" destOrd="0" presId="urn:microsoft.com/office/officeart/2005/8/layout/vList5"/>
    <dgm:cxn modelId="{DE6DA795-F8BE-4975-8674-E96BC525157C}" type="presParOf" srcId="{0E7E956A-3DEF-4EA2-B6DC-161191ED4791}" destId="{055E2FC3-22B4-4D3A-9AB0-36A0A6607F00}" srcOrd="7" destOrd="0" presId="urn:microsoft.com/office/officeart/2005/8/layout/vList5"/>
    <dgm:cxn modelId="{0109A388-57C0-48E0-95B4-89B2C376326A}" type="presParOf" srcId="{0E7E956A-3DEF-4EA2-B6DC-161191ED4791}" destId="{8322462B-CD21-4531-80D6-8C1D8B94484D}" srcOrd="8" destOrd="0" presId="urn:microsoft.com/office/officeart/2005/8/layout/vList5"/>
    <dgm:cxn modelId="{FDEDA9A5-4A68-46FB-975F-56A6D4D40B58}" type="presParOf" srcId="{8322462B-CD21-4531-80D6-8C1D8B94484D}" destId="{6275650D-179B-4ACE-9107-5FD847A66942}" srcOrd="0" destOrd="0" presId="urn:microsoft.com/office/officeart/2005/8/layout/vList5"/>
    <dgm:cxn modelId="{22D22BA6-15B6-403D-A8C0-40AF93E73C75}" type="presParOf" srcId="{0E7E956A-3DEF-4EA2-B6DC-161191ED4791}" destId="{71215770-EC24-4F6C-A678-AC369D925F6E}" srcOrd="9" destOrd="0" presId="urn:microsoft.com/office/officeart/2005/8/layout/vList5"/>
    <dgm:cxn modelId="{F52909C4-E4F1-4181-9C45-07983A5F5DA1}" type="presParOf" srcId="{0E7E956A-3DEF-4EA2-B6DC-161191ED4791}" destId="{588A4DA1-B1F6-47AA-8D08-46CC7EC0B5DB}" srcOrd="10" destOrd="0" presId="urn:microsoft.com/office/officeart/2005/8/layout/vList5"/>
    <dgm:cxn modelId="{1DC385E9-3CA7-49E4-9CB6-FEFE94B73DAE}" type="presParOf" srcId="{588A4DA1-B1F6-47AA-8D08-46CC7EC0B5DB}" destId="{6D250634-01B8-438F-A4DB-1AB34A85C9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C2C2A-AC08-4D14-976C-A79BC5E0D867}">
      <dsp:nvSpPr>
        <dsp:cNvPr id="0" name=""/>
        <dsp:cNvSpPr/>
      </dsp:nvSpPr>
      <dsp:spPr>
        <a:xfrm>
          <a:off x="383781" y="1307"/>
          <a:ext cx="10773128" cy="76150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Arial" panose="020B0604020202020204" pitchFamily="34" charset="0"/>
              <a:cs typeface="Arial" panose="020B0604020202020204" pitchFamily="34" charset="0"/>
            </a:rPr>
            <a:t>В СВОЇЙ РОБОТІ МИ СТИКАЄМОСЬ ТА ПРАЦЮЄМО З НАСТУПНИМИ РИЗИКАМИ: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954" y="38480"/>
        <a:ext cx="10698782" cy="687154"/>
      </dsp:txXfrm>
    </dsp:sp>
    <dsp:sp modelId="{C521C6DC-EEF1-492E-A7BC-195694EFC46F}">
      <dsp:nvSpPr>
        <dsp:cNvPr id="0" name=""/>
        <dsp:cNvSpPr/>
      </dsp:nvSpPr>
      <dsp:spPr>
        <a:xfrm>
          <a:off x="408750" y="3909055"/>
          <a:ext cx="10773128" cy="761500"/>
        </a:xfrm>
        <a:prstGeom prst="roundRect">
          <a:avLst/>
        </a:prstGeom>
        <a:solidFill>
          <a:schemeClr val="accent5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Іншими ризиками, які притаманні та виникають в процесі діяльності кожного учасника групи та </a:t>
          </a:r>
          <a:r>
            <a:rPr lang="uk-UA" sz="1300" kern="1200" dirty="0">
              <a:latin typeface="Arial" panose="020B0604020202020204" pitchFamily="34" charset="0"/>
              <a:cs typeface="Arial" panose="020B0604020202020204" pitchFamily="34" charset="0"/>
            </a:rPr>
            <a:t>можуть вплинути безпосередньо на можливість діяльності </a:t>
          </a:r>
          <a:r>
            <a:rPr lang="uk-UA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групи/учасника групи;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923" y="3946228"/>
        <a:ext cx="10698782" cy="687154"/>
      </dsp:txXfrm>
    </dsp:sp>
    <dsp:sp modelId="{FBDF8B36-B5A8-40E8-9E7D-B79904BE2441}">
      <dsp:nvSpPr>
        <dsp:cNvPr id="0" name=""/>
        <dsp:cNvSpPr/>
      </dsp:nvSpPr>
      <dsp:spPr>
        <a:xfrm>
          <a:off x="417018" y="777497"/>
          <a:ext cx="10773128" cy="761500"/>
        </a:xfrm>
        <a:prstGeom prst="round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ризиком учасника групи - ризик виникнення негативного впливу на фінансовий стан кожного учасника групи, викликаний погіршенням фінансового стану іншого учасника групи;</a:t>
          </a:r>
          <a:endParaRPr lang="uk-UA" sz="13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191" y="814670"/>
        <a:ext cx="10698782" cy="687154"/>
      </dsp:txXfrm>
    </dsp:sp>
    <dsp:sp modelId="{A435A564-0AC0-431E-8AF9-43EC9373C2D5}">
      <dsp:nvSpPr>
        <dsp:cNvPr id="0" name=""/>
        <dsp:cNvSpPr/>
      </dsp:nvSpPr>
      <dsp:spPr>
        <a:xfrm>
          <a:off x="417018" y="1560450"/>
          <a:ext cx="10773128" cy="761500"/>
        </a:xfrm>
        <a:prstGeom prst="roundRect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ризиком достатності регулятивного капіталу, який відображає  здатність учасників групи своєчасно і в повному обсязі розрахуватися за  своїми  зобов’язаннями, що  виникають в процесі операційної діяльності кожного учасника групи.</a:t>
          </a:r>
          <a:endParaRPr lang="uk-UA" sz="13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191" y="1597623"/>
        <a:ext cx="10698782" cy="687154"/>
      </dsp:txXfrm>
    </dsp:sp>
    <dsp:sp modelId="{6275650D-179B-4ACE-9107-5FD847A66942}">
      <dsp:nvSpPr>
        <dsp:cNvPr id="0" name=""/>
        <dsp:cNvSpPr/>
      </dsp:nvSpPr>
      <dsp:spPr>
        <a:xfrm>
          <a:off x="414733" y="2337805"/>
          <a:ext cx="10763905" cy="761500"/>
        </a:xfrm>
        <a:prstGeom prst="round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операційними ризиками, які можуть призвести до виникнення збитків або недоотримання доходів унаслідок недоліків внутрішніх процесів, дій персоналу чи третіх осіб, збоїв інформаційних систем або впливу зовнішніх факторів, включаючи шахрайство, з боку працівників або інших осіб НБФГ/Учасника Групи;</a:t>
          </a:r>
          <a:endParaRPr lang="uk-UA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906" y="2374978"/>
        <a:ext cx="10689559" cy="687154"/>
      </dsp:txXfrm>
    </dsp:sp>
    <dsp:sp modelId="{6D250634-01B8-438F-A4DB-1AB34A85C942}">
      <dsp:nvSpPr>
        <dsp:cNvPr id="0" name=""/>
        <dsp:cNvSpPr/>
      </dsp:nvSpPr>
      <dsp:spPr>
        <a:xfrm>
          <a:off x="417018" y="3126346"/>
          <a:ext cx="10754973" cy="761500"/>
        </a:xfrm>
        <a:prstGeom prst="roundRect">
          <a:avLst/>
        </a:prstGeom>
        <a:solidFill>
          <a:schemeClr val="accent5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ризиком концентрації, який може призвести до </a:t>
          </a:r>
          <a:r>
            <a:rPr lang="uk-UA" sz="1300" kern="1200" dirty="0">
              <a:latin typeface="Arial" panose="020B0604020202020204" pitchFamily="34" charset="0"/>
              <a:cs typeface="Arial" panose="020B0604020202020204" pitchFamily="34" charset="0"/>
            </a:rPr>
            <a:t>понесення втрат, виникнення збитків або недоотримання запланованих доходів, </a:t>
          </a:r>
          <a:r>
            <a:rPr lang="uk-UA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внаслідок </a:t>
          </a:r>
          <a:r>
            <a:rPr lang="uk-UA" sz="1300" kern="1200" dirty="0">
              <a:latin typeface="Arial" panose="020B0604020202020204" pitchFamily="34" charset="0"/>
              <a:cs typeface="Arial" panose="020B0604020202020204" pitchFamily="34" charset="0"/>
            </a:rPr>
            <a:t>нерівномірного скупчення активів, зобов’язань, операцій з контрагентами, інвестицій певної якості, галузевих ризиків, інших ризиків або їх поєднання;</a:t>
          </a:r>
        </a:p>
      </dsp:txBody>
      <dsp:txXfrm>
        <a:off x="454191" y="3163519"/>
        <a:ext cx="10680627" cy="687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AB73-195E-4D17-AD35-E7AA28220831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0BEF-45C5-451A-A5BA-3A097117F2D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8283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4703-59B8-49E7-8D8A-025B78A4D442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DECA-99BC-4C0F-B51D-2BDB1F1B0F4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224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FF1C-D5E8-417B-8EAD-40040427E47F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9FA2-1DFD-4744-BED4-F50929B827AB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050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3EEE-4580-4AA8-8FEA-9F0508910C71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F75A-2E3C-43B5-80F5-C92CD508AD7F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0834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F189-EA5A-43D7-B56F-9617FC24B54A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53ED4-A87F-4F74-AC8B-E4545FCB525D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4887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A4C3-22F5-4F97-9E8A-DE180F623A36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A8C2-8AF0-401F-A9E0-649C539C292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4989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4792-7ADC-4177-8837-DD9E8412BDA4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7B24-2B82-4E24-8158-AAC517B5D637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6218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B769-0BA3-4007-9018-F1A671B0E040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2289-0E38-4B70-831C-BC2CB3402F73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35064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435C-B38C-4BD1-88C4-F6129CAC249A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21DD-0E05-49FD-9C5F-B88E5726847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73680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C0CB-0342-41F2-98C2-5890B6386125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558F-4E4C-4FD8-954E-2D43BC91EBD4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1112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CC52-C173-41AA-953F-FF7EED1DFADB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8D3E-AFE0-440F-8F9F-CD50EF327152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6932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1F45B2-8549-4167-80C3-0AC9A853C9EE}" type="datetimeFigureOut">
              <a:rPr lang="uk-UA"/>
              <a:pPr>
                <a:defRPr/>
              </a:pPr>
              <a:t>27.05.2026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DD1DCD-65AF-47D6-AA02-21837D19373F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523232" y="3490913"/>
            <a:ext cx="7016306" cy="2317750"/>
          </a:xfrm>
        </p:spPr>
        <p:txBody>
          <a:bodyPr/>
          <a:lstStyle/>
          <a:p>
            <a:pPr algn="l" eaLnBrk="1" hangingPunct="1"/>
            <a:r>
              <a:rPr lang="uk-UA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Консолідований звіт </a:t>
            </a:r>
            <a:br>
              <a:rPr lang="uk-UA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управління</a:t>
            </a:r>
            <a: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НФГ ЕКСПРЕС ГРУП</a:t>
            </a:r>
            <a:r>
              <a:rPr lang="uk-UA" altLang="ru-RU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ru-RU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uk-UA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Перспективи розвитку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513" y="1254973"/>
            <a:ext cx="116459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Незважаючи на складні економічні і </a:t>
            </a:r>
            <a:r>
              <a:rPr lang="uk-UA" sz="13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безпекові</a:t>
            </a:r>
            <a:r>
              <a:rPr lang="uk-UA" sz="1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умови, Небанківська фінансова група «ЕКСПРЕС ГРУП»</a:t>
            </a:r>
            <a:r>
              <a:rPr lang="uk-UA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продовжує реалізовувати стратегічні плани розвитку.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метою </a:t>
            </a:r>
            <a:r>
              <a:rPr lang="uk-UA" sz="1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досягнення довгострокових цілей Група планує проваджувати ключові стратегічні </a:t>
            </a:r>
            <a:r>
              <a:rPr lang="uk-UA" sz="1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uk-UA" sz="1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1314" y="4523994"/>
            <a:ext cx="16652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системи підбору, навчання та розвитку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персоналу</a:t>
            </a:r>
            <a:endParaRPr lang="uk-UA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314" y="2363558"/>
            <a:ext cx="16668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партнерських відносин із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партнерами та підрядниками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5547" y="4384617"/>
            <a:ext cx="16652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ефективне управління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майном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оптимізація використання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активів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57081" y="2467402"/>
            <a:ext cx="16652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 рішень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подальшого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 бізнесу</a:t>
            </a:r>
            <a:endParaRPr lang="uk-UA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5547" y="2467402"/>
            <a:ext cx="16652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модернізація ІТ-інфраструктури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впровадження нових цифрових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</a:p>
        </p:txBody>
      </p:sp>
      <p:sp>
        <p:nvSpPr>
          <p:cNvPr id="11275" name="Прямоугольник 11"/>
          <p:cNvSpPr>
            <a:spLocks noChangeArrowheads="1"/>
          </p:cNvSpPr>
          <p:nvPr/>
        </p:nvSpPr>
        <p:spPr bwMode="auto">
          <a:xfrm>
            <a:off x="2491530" y="2178893"/>
            <a:ext cx="16335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200" dirty="0" smtClean="0">
                <a:solidFill>
                  <a:srgbClr val="203864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адаптація </a:t>
            </a:r>
            <a:r>
              <a:rPr lang="uk-UA" altLang="ru-RU" sz="1200" dirty="0">
                <a:solidFill>
                  <a:srgbClr val="203864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операційної моделі з урахуванням </a:t>
            </a:r>
            <a:r>
              <a:rPr lang="uk-UA" altLang="ru-RU" sz="1200" dirty="0" smtClean="0">
                <a:solidFill>
                  <a:srgbClr val="203864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воєнних </a:t>
            </a:r>
            <a:r>
              <a:rPr lang="uk-UA" altLang="ru-RU" sz="1200" dirty="0">
                <a:solidFill>
                  <a:srgbClr val="203864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ризиків та </a:t>
            </a:r>
            <a:r>
              <a:rPr lang="uk-UA" altLang="ru-RU" sz="1200" dirty="0" smtClean="0">
                <a:solidFill>
                  <a:srgbClr val="203864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оптимізація ключових бізнес-процесів</a:t>
            </a:r>
            <a:endParaRPr lang="uk-UA" altLang="ru-RU" sz="1200" dirty="0">
              <a:solidFill>
                <a:srgbClr val="20386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8322" y="6109703"/>
            <a:ext cx="11663362" cy="5203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1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Перспективи розвитку значною мірою залежать від економічної, соціальної та </a:t>
            </a:r>
            <a:r>
              <a:rPr lang="uk-UA" sz="13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безпекової</a:t>
            </a:r>
            <a:r>
              <a:rPr lang="uk-UA" sz="1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ситуації в країні. </a:t>
            </a:r>
            <a:r>
              <a:rPr lang="uk-UA" sz="1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Водночас Група послідовно реалізовує визначені стратегічні напрями розвитку.</a:t>
            </a:r>
            <a:endParaRPr lang="ru-RU" sz="13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Організаційна структура та опис діяльності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1496600"/>
            <a:ext cx="747071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Небанківська фінансова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група «ЕКСПРЕС ГРУП» об’єднує ТДВ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«ЕКСПРЕС СТРАХУВАННЯ» та ТОВ «УКРАВТОЛІЗИНГ» – провідних гравців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сферах страхування та лізингу.</a:t>
            </a:r>
          </a:p>
          <a:p>
            <a:pPr>
              <a:spcBef>
                <a:spcPts val="600"/>
              </a:spcBef>
              <a:buNone/>
            </a:pP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Групу створено 27.12.24 для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посилення синергії між компаніями, що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забезпечують комплексний фінансовий захист для фізичних і корпоративних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клієнтів.</a:t>
            </a:r>
          </a:p>
          <a:p>
            <a:pPr>
              <a:spcBef>
                <a:spcPts val="600"/>
              </a:spcBef>
              <a:buNone/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ТДВ «ЕКСПРЕС СТРАХУВАННЯ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» –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один з лідерів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з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автострахування з понад 17-річним досвідом, входить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до складу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УКРАВТО ГРУП і надає повний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спектр страхових послуг із фокусом на КАСКО, ОСЦПВ, добровільну відповідальність та страхування майна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. Призначене контролером НФГ відповідно до Рішення НБУ № 21/1827-рк від 27.12.2024 року.</a:t>
            </a:r>
          </a:p>
          <a:p>
            <a:pPr>
              <a:spcBef>
                <a:spcPts val="600"/>
              </a:spcBef>
              <a:buNone/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ТОВ 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«УКРАВТОЛІЗИНГ»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 – компанія з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досвідом з 2006 року, що пропонує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вигідні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лізингові рішення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для фізичних осіб, бізнесу та корпоративного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сектору, володіє часткою в статутному капіталі ТДВ «ЕКСПРЕС СТРАХУВАННЯ».</a:t>
            </a: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819" y="4034094"/>
            <a:ext cx="1099118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1400" b="1" dirty="0">
                <a:solidFill>
                  <a:srgbClr val="002060"/>
                </a:solidFill>
              </a:rPr>
              <a:t>Чому обирають НФГ</a:t>
            </a:r>
            <a:r>
              <a:rPr lang="uk-UA" sz="1400" b="1" dirty="0" smtClean="0">
                <a:solidFill>
                  <a:srgbClr val="002060"/>
                </a:solidFill>
              </a:rPr>
              <a:t>?</a:t>
            </a:r>
          </a:p>
          <a:p>
            <a:pPr algn="r"/>
            <a:endParaRPr lang="uk-UA" sz="14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dirty="0" smtClean="0">
                <a:solidFill>
                  <a:srgbClr val="002060"/>
                </a:solidFill>
              </a:rPr>
              <a:t>Комплексний </a:t>
            </a:r>
            <a:r>
              <a:rPr lang="uk-UA" sz="1400" dirty="0">
                <a:solidFill>
                  <a:srgbClr val="002060"/>
                </a:solidFill>
              </a:rPr>
              <a:t>підхід </a:t>
            </a:r>
            <a:r>
              <a:rPr lang="uk-UA" sz="1400" dirty="0" smtClean="0">
                <a:solidFill>
                  <a:srgbClr val="002060"/>
                </a:solidFill>
              </a:rPr>
              <a:t>– </a:t>
            </a:r>
            <a:r>
              <a:rPr lang="uk-UA" sz="1400" dirty="0">
                <a:solidFill>
                  <a:srgbClr val="002060"/>
                </a:solidFill>
              </a:rPr>
              <a:t>страхування + лізинг від надійних партнерів</a:t>
            </a:r>
            <a:r>
              <a:rPr lang="uk-UA" sz="1400" dirty="0" smtClean="0">
                <a:solidFill>
                  <a:srgbClr val="002060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dirty="0" smtClean="0">
                <a:solidFill>
                  <a:srgbClr val="002060"/>
                </a:solidFill>
              </a:rPr>
              <a:t>Сервіс </a:t>
            </a:r>
            <a:r>
              <a:rPr lang="uk-UA" sz="1400" dirty="0">
                <a:solidFill>
                  <a:srgbClr val="002060"/>
                </a:solidFill>
              </a:rPr>
              <a:t>нового рівня – супровід, адаптований під реальні потреби</a:t>
            </a:r>
            <a:r>
              <a:rPr lang="uk-UA" sz="1400" dirty="0" smtClean="0">
                <a:solidFill>
                  <a:srgbClr val="002060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dirty="0" smtClean="0">
                <a:solidFill>
                  <a:srgbClr val="002060"/>
                </a:solidFill>
              </a:rPr>
              <a:t>Єдині </a:t>
            </a:r>
            <a:r>
              <a:rPr lang="uk-UA" sz="1400" dirty="0">
                <a:solidFill>
                  <a:srgbClr val="002060"/>
                </a:solidFill>
              </a:rPr>
              <a:t>цінності: надійність, прозорість, відповідальність</a:t>
            </a:r>
            <a:r>
              <a:rPr lang="uk-UA" sz="1400" dirty="0" smtClean="0">
                <a:solidFill>
                  <a:srgbClr val="002060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dirty="0" smtClean="0">
                <a:solidFill>
                  <a:srgbClr val="002060"/>
                </a:solidFill>
              </a:rPr>
              <a:t>Безперервний </a:t>
            </a:r>
            <a:r>
              <a:rPr lang="uk-UA" sz="1400" dirty="0">
                <a:solidFill>
                  <a:srgbClr val="002060"/>
                </a:solidFill>
              </a:rPr>
              <a:t>розвиток – ми впроваджуємо інновації, щоб наші клієнти отримували більше.</a:t>
            </a:r>
          </a:p>
          <a:p>
            <a:pPr algn="r"/>
            <a:endParaRPr lang="uk-UA" sz="1400" b="1" dirty="0" smtClean="0">
              <a:solidFill>
                <a:srgbClr val="002060"/>
              </a:solidFill>
            </a:endParaRPr>
          </a:p>
          <a:p>
            <a:pPr algn="r"/>
            <a:r>
              <a:rPr lang="uk-UA" sz="1400" b="1" dirty="0" smtClean="0">
                <a:solidFill>
                  <a:srgbClr val="002060"/>
                </a:solidFill>
              </a:rPr>
              <a:t>Ми </a:t>
            </a:r>
            <a:r>
              <a:rPr lang="uk-UA" sz="1400" b="1" dirty="0">
                <a:solidFill>
                  <a:srgbClr val="002060"/>
                </a:solidFill>
              </a:rPr>
              <a:t>не просто фінансуємо й страхуємо –</a:t>
            </a:r>
            <a:r>
              <a:rPr lang="uk-UA" sz="1400" b="1" dirty="0" smtClean="0">
                <a:solidFill>
                  <a:srgbClr val="002060"/>
                </a:solidFill>
              </a:rPr>
              <a:t> </a:t>
            </a:r>
            <a:r>
              <a:rPr lang="uk-UA" sz="1400" b="1" dirty="0">
                <a:solidFill>
                  <a:srgbClr val="002060"/>
                </a:solidFill>
              </a:rPr>
              <a:t>ми формуємо довіру, що працює на вас</a:t>
            </a:r>
            <a:r>
              <a:rPr lang="uk-UA" sz="1400" b="1" dirty="0" smtClean="0">
                <a:solidFill>
                  <a:srgbClr val="002060"/>
                </a:solidFill>
              </a:rPr>
              <a:t>.</a:t>
            </a:r>
            <a:endParaRPr lang="uk-UA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діяльності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30963" y="1467883"/>
            <a:ext cx="5761037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Минулий рік став періодом стабільної роботи та послідовного розвитку для компаній Небанківської фінансової групи. Ми не лише зберігали стабільність, а й демонстрували зростання, вдосконалювали внутрішні процеси та розширювали можливості підтримки для наших клієнтів.</a:t>
            </a:r>
          </a:p>
          <a:p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Ми працюємо в синергії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 – поєднуючи експертизу в страхуванні та лізингу,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формуємо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комплексні рішення, які відповідають реальним потребам людей і бізнесу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2025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році компанії Групи досягли таких результатів: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ТДВ 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«ЕКСПРЕС СТРАХУВАННЯ»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 уклала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153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тис. договорів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страхування, що відповідає рівню попереднього року.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ТОВ 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«УКРАВТОЛІЗИНГ»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збільшила портфель активних лізингових договорів у 2,1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рази.</a:t>
            </a: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uk-UA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Ми 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не просто об’єднали компанії </a:t>
            </a:r>
            <a:r>
              <a:rPr lang="uk-UA" sz="1200" b="1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ми сформували єдиний простір фінансової підтримки.</a:t>
            </a: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Ми не зупиняємось: постійно вдосконалюємо процеси, автоматизуємо сервіси та розширюємо функціональність, щоб клієнти могли розраховувати на професійну допомогу у потрібний момент –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без зволікань.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982" y="5359382"/>
            <a:ext cx="115427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Найцінніше для нас – довіра клієнтів.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Це не просто слова –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це щоденна відповідальність. Дякуємо кожному, хто обирає компанії Групи як надійних фінансових партнерів.</a:t>
            </a:r>
          </a:p>
          <a:p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Ми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завжди робимо більше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uk-UA" sz="1400" b="1" dirty="0" smtClean="0">
                <a:solidFill>
                  <a:schemeClr val="accent5">
                    <a:lumMod val="50000"/>
                  </a:schemeClr>
                </a:solidFill>
              </a:rPr>
              <a:t>фінансуємо </a:t>
            </a: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– страхуємо – супроводжуємо.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Для нас важлива не лише якість послуг, а й турбота про кожного клієнта.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30" y="1379402"/>
            <a:ext cx="3750928" cy="347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Ліквідність та зобов’язання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296" y="5629731"/>
            <a:ext cx="11501438" cy="5847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Наша фінансова дисципліна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це запорука довіри з боку клієнтів, партнерів та регулятора.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Ми забезпечуємо не лише стійке сьогодення, а й надійне майбутнє.</a:t>
            </a:r>
            <a:endParaRPr lang="uk-UA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24" name="Прямоугольник 8"/>
          <p:cNvSpPr>
            <a:spLocks noChangeArrowheads="1"/>
          </p:cNvSpPr>
          <p:nvPr/>
        </p:nvSpPr>
        <p:spPr bwMode="auto">
          <a:xfrm>
            <a:off x="1671621" y="1942507"/>
            <a:ext cx="3740133" cy="232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Небанківська фінансова група регулярно проходить фінансовий аудит. Фінансова звітність компаній Групи підтверджується незалежним аудитором і демонструє стабільність та відповідність усім нормативам.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Достатність сформованих резервів і забезпечення виконання зобов’язань </a:t>
            </a:r>
            <a:r>
              <a:rPr lang="uk-UA" sz="12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ключові показники нашої стійкості.</a:t>
            </a:r>
          </a:p>
          <a:p>
            <a:pPr marL="171450" indent="-171450">
              <a:spcBef>
                <a:spcPts val="0"/>
              </a:spcBef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У ТДВ «ЕКСПРЕС СТРАХУВАННЯ» – достатність визнаних страхових резервів для майбутніх виплат підтверджується щорічним звітом Актуарія.</a:t>
            </a:r>
          </a:p>
          <a:p>
            <a:pPr marL="171450" indent="-171450">
              <a:spcBef>
                <a:spcPts val="0"/>
              </a:spcBef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У ТОВ «УКРАВТОЛІЗИНГ» – всі зобов’язання за договорами фінансового лізингу виконуються вчасно та в повному обсязі.</a:t>
            </a:r>
          </a:p>
        </p:txBody>
      </p:sp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6993924" y="2495324"/>
            <a:ext cx="4700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Коефіцієнт </a:t>
            </a:r>
            <a:r>
              <a:rPr lang="uk-UA" alt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швидкої ліквідності </a:t>
            </a:r>
            <a:r>
              <a:rPr lang="en-US" alt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(QR) </a:t>
            </a:r>
            <a:r>
              <a:rPr lang="en-US" altLang="ru-RU" sz="1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‒</a:t>
            </a:r>
            <a:r>
              <a:rPr lang="en-US" alt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alt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alt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6935229" y="3095773"/>
            <a:ext cx="481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Коефіцієнт </a:t>
            </a:r>
            <a:r>
              <a:rPr lang="uk-UA" alt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поточної ліквідності </a:t>
            </a:r>
            <a:r>
              <a:rPr lang="en-US" alt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(CR) </a:t>
            </a:r>
            <a:r>
              <a:rPr lang="en-US" altLang="ru-RU" sz="18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‒</a:t>
            </a:r>
            <a:r>
              <a:rPr lang="en-US" altLang="ru-RU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alt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alt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Екологічні аспекти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3338" y="1517650"/>
            <a:ext cx="95170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Небанківська фінансова група «ЕКСПРЕС ГРУП» турбується </a:t>
            </a: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захист довкілля та не здійснює забруднення навколишнього середовища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2425" y="2335213"/>
            <a:ext cx="1535113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раціонально використовуємо воду, споживаємо електроенергію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2338" y="2657475"/>
            <a:ext cx="15335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проводимо утилізацію відходів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050" y="2476500"/>
            <a:ext cx="14732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контролюємо викиди парникових газів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7250" y="2503488"/>
            <a:ext cx="14732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проводимо заміну застарілої техніки на нову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18575" y="2438400"/>
            <a:ext cx="1731963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впроваджуємо аналітичну програму розрахунку енергоспоживання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4175" y="4535488"/>
            <a:ext cx="1473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ведемо облік енергоносіїв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7263" y="4356100"/>
            <a:ext cx="1473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здійснюємо перехід на світлодіодне освітлення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725" y="4162425"/>
            <a:ext cx="1473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опалюємо об’єкти без використання кам’яного вугілля та деревини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4075" y="4421188"/>
            <a:ext cx="14747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дотримуємося правил радіаційної безпеки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40800" y="4406900"/>
            <a:ext cx="170973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використовуємо енергоощадні технології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Соціальні аспекти та кадрова політика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513" y="2083808"/>
            <a:ext cx="5351462" cy="32778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Небанківська фінансова група, до складу якої входять ТДВ «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ЕКСПРЕС СТРАХУВАННЯ»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та ТОВ «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УКРАВТОЛІЗИНГ»,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є соціально відповідальним роботодавцем. Ми дотримуємося усіх норм трудового законодавства, забезпечуємо гідні умови праці, підтримуємо професійний розвиток команди та формуємо культуру довіри, відкритості й підтримки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</a:rPr>
              <a:t>Станом на 31.12.2024 року у компаніях Групи працює </a:t>
            </a:r>
            <a:r>
              <a:rPr lang="uk-UA" sz="1400" b="1" dirty="0" smtClean="0">
                <a:solidFill>
                  <a:schemeClr val="accent5">
                    <a:lumMod val="50000"/>
                  </a:schemeClr>
                </a:solidFill>
              </a:rPr>
              <a:t>281 особа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Жінки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становлять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75% колективу, що відображає культуру рівних можливостей у Групі.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10%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співробітників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Групи мають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стаж роботи понад 10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років –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це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команда з глибокою експертизою та значним досвідом роботи в галузі.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2080" y="2083808"/>
            <a:ext cx="5351463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Ми впроваджуємо сучасні підходи до управління персоналом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дотримуємося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принципів поваги до прав людини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гарантуємо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рівні можливості для всіх претендентів незалежно від віку та статі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своєчасно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виплачуємо заробітну плату та всі податки відповідно до законодавства України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мотивуємо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працівників на основі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результатів;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постійно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навчаємо команду, підвищуємо її кваліфікацію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дбаємо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про безпеку персоналу в умовах війни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впроваджуємо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гнучкі графіки та дистанційні формати роботи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підтримуємо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мобілізованих працівників і зберігаємо їхні робочі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місця;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розвиваємо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внутрішній кадровий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резерв;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</a:rPr>
              <a:t>активно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</a:rPr>
              <a:t>співпрацюємо із закладами освіти.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Ризики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3722466"/>
              </p:ext>
            </p:extLst>
          </p:nvPr>
        </p:nvGraphicFramePr>
        <p:xfrm>
          <a:off x="163629" y="1471380"/>
          <a:ext cx="11540691" cy="476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 та інноваціЇ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33" y="1795826"/>
            <a:ext cx="115411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ринку фінансових послуг потребує системного аналізу,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досліджень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впровадження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 рішень.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73152" y="2847870"/>
            <a:ext cx="3725736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1400" b="1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 </a:t>
            </a:r>
            <a:r>
              <a:rPr lang="uk-UA" altLang="ru-RU" sz="14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аналізуємо розвиток ринку фінансових послуг:</a:t>
            </a:r>
            <a:r>
              <a:rPr lang="uk-UA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altLang="ru-RU" sz="14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загальні показники українського ринку страхування та лізингу;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оцінку ємності ринків, їх сегментацію та структуру;</a:t>
            </a:r>
            <a:endParaRPr lang="ru-RU" altLang="ru-RU" sz="1300" dirty="0" smtClean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тенденції розвитку світових фінансових ринків.</a:t>
            </a:r>
            <a:endParaRPr lang="ru-RU" altLang="ru-RU" sz="13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4308475" y="2847870"/>
            <a:ext cx="4035425" cy="148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ru-RU" sz="1400" b="1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 вивчаємо потреби </a:t>
            </a:r>
            <a:r>
              <a:rPr lang="uk-UA" altLang="ru-RU" sz="14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клієнтів:</a:t>
            </a:r>
            <a:endParaRPr lang="ru-RU" altLang="ru-RU" sz="14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altLang="ru-RU" sz="1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поведінку </a:t>
            </a:r>
            <a:r>
              <a:rPr lang="uk-UA" altLang="ru-RU" sz="1300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клієнта на </a:t>
            </a: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всіх етапах взаємодії з фінансовими компаніями Групи;</a:t>
            </a:r>
            <a:endParaRPr lang="ru-RU" altLang="ru-RU" sz="13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зміни у запитах </a:t>
            </a:r>
            <a:r>
              <a:rPr lang="uk-UA" altLang="ru-RU" sz="1300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споживачів </a:t>
            </a: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сьогодні та у </a:t>
            </a:r>
            <a:r>
              <a:rPr lang="uk-UA" altLang="ru-RU" sz="1300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перспективі.</a:t>
            </a:r>
            <a:endParaRPr lang="ru-RU" altLang="ru-RU" sz="13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8853487" y="2847870"/>
            <a:ext cx="3234880" cy="163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uk-UA" altLang="ru-RU" sz="1400" b="1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 шукаємо нові рішення та </a:t>
            </a:r>
            <a:r>
              <a:rPr lang="uk-UA" altLang="ru-RU" sz="14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інновації</a:t>
            </a:r>
            <a:r>
              <a:rPr lang="uk-UA" altLang="ru-RU" sz="1400" b="1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altLang="ru-RU" sz="14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altLang="ru-RU" sz="1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розвиток онлайн-каналів продажу фінансових послуг;</a:t>
            </a:r>
            <a:endParaRPr lang="ru-RU" altLang="ru-RU" sz="13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altLang="ru-RU" sz="1300" dirty="0" err="1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цифровізацію</a:t>
            </a:r>
            <a:r>
              <a:rPr lang="uk-UA" altLang="ru-RU" sz="13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внутрішніх процесів та ІТ-рішень.</a:t>
            </a:r>
            <a:endParaRPr lang="ru-RU" altLang="ru-RU" sz="13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514" y="5572544"/>
            <a:ext cx="11657512" cy="54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Небанківська фінансова група «ЕКСПРЕС ГРУП» на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постійній основі проводить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ринку, зосереджуючись насамперед на запитах і потребах клієнтів та 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пошуку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ефективних </a:t>
            </a:r>
            <a:r>
              <a:rPr lang="uk-UA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організаційних і технологічних рішень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63513" y="0"/>
            <a:ext cx="8893175" cy="808038"/>
          </a:xfrm>
        </p:spPr>
        <p:txBody>
          <a:bodyPr/>
          <a:lstStyle/>
          <a:p>
            <a:pPr algn="l" eaLnBrk="1" hangingPunct="1"/>
            <a:r>
              <a:rPr lang="uk-UA" altLang="ru-R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Фінансові інвестиції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6250" y="2489200"/>
            <a:ext cx="3503613" cy="12493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 ТА ЦИФРОВІ РІШЕННЯ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32288" y="2489200"/>
            <a:ext cx="3502025" cy="12493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ПЕРСОНАЛУ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86738" y="2509838"/>
            <a:ext cx="3503612" cy="12493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РОЗШИРЕННЯ МАТЕРІАЛЬНО-ТЕХНІЧНОЇ БАЗИ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250" y="4151313"/>
            <a:ext cx="3503613" cy="12493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РОЗВИТОК СЕРВІСНОЇ ІНФРАСТРУКТУРИ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2288" y="4151313"/>
            <a:ext cx="3502025" cy="12493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КІБЕРБЕЗПЕКУ ТА ЗАХИСТ ДАНИХ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86738" y="4171950"/>
            <a:ext cx="3503612" cy="12493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ФІНАНСОВУ СТАБІЛЬНІСТЬ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4975" y="1397000"/>
            <a:ext cx="5087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ІНВЕСТУЄМО В: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32428</TotalTime>
  <Words>1150</Words>
  <Application>Microsoft Office PowerPoint</Application>
  <PresentationFormat>Произвольный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Консолідований звіт  з управління НФГ ЕКСПРЕС ГРУП 2025 рік</vt:lpstr>
      <vt:lpstr>Організаційна структура та опис діяльності</vt:lpstr>
      <vt:lpstr>Результати діяльності</vt:lpstr>
      <vt:lpstr>Ліквідність та зобов’язання</vt:lpstr>
      <vt:lpstr>Екологічні аспекти</vt:lpstr>
      <vt:lpstr>Соціальні аспекти та кадрова політика</vt:lpstr>
      <vt:lpstr>Ризики</vt:lpstr>
      <vt:lpstr>Дослідження та інноваціЇ </vt:lpstr>
      <vt:lpstr>Фінансові інвестиції </vt:lpstr>
      <vt:lpstr>Перспективи розвитку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Управління</dc:title>
  <dc:creator>Валерій Петрунін</dc:creator>
  <cp:lastModifiedBy>Олена Бадрук</cp:lastModifiedBy>
  <cp:revision>141</cp:revision>
  <cp:lastPrinted>2024-02-28T12:46:45Z</cp:lastPrinted>
  <dcterms:created xsi:type="dcterms:W3CDTF">2024-02-26T12:49:50Z</dcterms:created>
  <dcterms:modified xsi:type="dcterms:W3CDTF">2026-05-27T07:48:03Z</dcterms:modified>
</cp:coreProperties>
</file>